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63" r:id="rId2"/>
    <p:sldId id="281" r:id="rId3"/>
    <p:sldId id="282" r:id="rId4"/>
    <p:sldId id="283" r:id="rId5"/>
    <p:sldId id="284" r:id="rId6"/>
    <p:sldId id="285" r:id="rId7"/>
    <p:sldId id="286" r:id="rId8"/>
    <p:sldId id="267" r:id="rId9"/>
    <p:sldId id="289" r:id="rId10"/>
    <p:sldId id="290" r:id="rId11"/>
    <p:sldId id="291" r:id="rId12"/>
    <p:sldId id="292" r:id="rId13"/>
    <p:sldId id="293" r:id="rId14"/>
    <p:sldId id="294" r:id="rId15"/>
    <p:sldId id="277" r:id="rId16"/>
    <p:sldId id="278" r:id="rId17"/>
    <p:sldId id="288" r:id="rId18"/>
    <p:sldId id="287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68" autoAdjust="0"/>
    <p:restoredTop sz="94660"/>
  </p:normalViewPr>
  <p:slideViewPr>
    <p:cSldViewPr>
      <p:cViewPr varScale="1">
        <p:scale>
          <a:sx n="76" d="100"/>
          <a:sy n="76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6F810A-0901-4B64-8263-45DA6248C6F1}" type="datetimeFigureOut">
              <a:rPr lang="ru-RU"/>
              <a:pPr>
                <a:defRPr/>
              </a:pPr>
              <a:t>20.06.2011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668CE8-E354-4C38-9211-0369A4C01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D53E93-2BDE-4A3B-B4D9-08C39A5F02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37397-9087-440F-88E3-28C320648DBE}" type="datetimeFigureOut">
              <a:rPr lang="ru-RU"/>
              <a:pPr>
                <a:defRPr/>
              </a:pPr>
              <a:t>20.06.2011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02733-EE2B-4CB1-AC9F-B24ADEC22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F974-EC9C-452B-A5F7-6DE7CC4FFAEC}" type="datetimeFigureOut">
              <a:rPr lang="ru-RU"/>
              <a:pPr>
                <a:defRPr/>
              </a:pPr>
              <a:t>20.06.2011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7C11-8B5F-4450-BFE7-A67F3A1C6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6BAC-6DDE-49D2-B087-713CFFBC6BEC}" type="datetimeFigureOut">
              <a:rPr lang="ru-RU"/>
              <a:pPr>
                <a:defRPr/>
              </a:pPr>
              <a:t>20.06.2011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1ABD2-D429-4329-9E04-1CD564B4B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1FEA-761A-440E-B5C1-EC288F65E363}" type="datetimeFigureOut">
              <a:rPr lang="ru-RU"/>
              <a:pPr>
                <a:defRPr/>
              </a:pPr>
              <a:t>20.06.2011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42EB-5D41-4255-AE22-93FD99BE2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0F2111-D7EA-45C1-82CC-17840CD2B570}" type="datetimeFigureOut">
              <a:rPr lang="ru-RU"/>
              <a:pPr>
                <a:defRPr/>
              </a:pPr>
              <a:t>20.06.2011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428AB7-6F10-4105-AE9B-B8F62761F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440DD6-DDD3-4BE1-A0A4-3C9C2A97E92D}" type="datetimeFigureOut">
              <a:rPr lang="ru-RU"/>
              <a:pPr>
                <a:defRPr/>
              </a:pPr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1E9DA9-13E1-4F56-9156-DF2A7A9B4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063C94-7FEB-4C6B-B979-C7473DBD5BCE}" type="datetimeFigureOut">
              <a:rPr lang="ru-RU"/>
              <a:pPr>
                <a:defRPr/>
              </a:pPr>
              <a:t>20.06.2011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76B67A-C1CA-4253-BD5D-8B70FAF72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9B46-8C8A-4D88-8762-CF1C1265EAFE}" type="datetimeFigureOut">
              <a:rPr lang="ru-RU"/>
              <a:pPr>
                <a:defRPr/>
              </a:pPr>
              <a:t>20.06.2011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566F-C9E8-47EC-9179-0152A9B4A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162C1C-8183-46EB-AF56-2C89CAFF155D}" type="datetimeFigureOut">
              <a:rPr lang="ru-RU"/>
              <a:pPr>
                <a:defRPr/>
              </a:pPr>
              <a:t>20.06.2011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8E5820-02CA-4428-BD44-79D2731BC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D945-1C3D-4605-97A0-EA17F7CA0C90}" type="datetimeFigureOut">
              <a:rPr lang="ru-RU"/>
              <a:pPr>
                <a:defRPr/>
              </a:pPr>
              <a:t>20.06.2011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AA0D-D246-41F3-97D6-D16CD57FE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FB4BC5-498A-4B40-8035-E8E5632D6146}" type="datetimeFigureOut">
              <a:rPr lang="ru-RU"/>
              <a:pPr>
                <a:defRPr/>
              </a:pPr>
              <a:t>20.06.2011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24BB8A-D308-4329-892F-422801581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8F238B4-77ED-4560-949F-4C587479655F}" type="datetimeFigureOut">
              <a:rPr lang="ru-RU"/>
              <a:pPr>
                <a:defRPr/>
              </a:pPr>
              <a:t>20.06.2011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D31FC33-602C-45EC-B0DE-1DDEB6CB3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10" r:id="rId4"/>
    <p:sldLayoutId id="2147483711" r:id="rId5"/>
    <p:sldLayoutId id="2147483706" r:id="rId6"/>
    <p:sldLayoutId id="2147483712" r:id="rId7"/>
    <p:sldLayoutId id="2147483705" r:id="rId8"/>
    <p:sldLayoutId id="2147483713" r:id="rId9"/>
    <p:sldLayoutId id="2147483704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3501008"/>
            <a:ext cx="7992888" cy="2736304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Роль и значение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статистики в обществе. Развитие государственной статистики.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088" y="33337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Территориальный орган Федеральной службы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государственной статистики по Республике Карелия.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Изрец Олеся Владимировна.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Отдел статистики цен и финансов.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0" y="3213100"/>
            <a:ext cx="89646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 algn="ctr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3200">
                <a:latin typeface="Corbel" pitchFamily="34" charset="0"/>
              </a:rPr>
              <a:t>     </a:t>
            </a:r>
            <a:r>
              <a:rPr lang="ru-RU" sz="2200">
                <a:latin typeface="Corbel" pitchFamily="34" charset="0"/>
              </a:rPr>
              <a:t>Общей чертой статистических сведений служит то, что они всегда относятся не к одному явлению, а охватывают связанными характеристиками целую группу таких событий. Исчезновение одного из элементов этой совокупности не уничтожает ее как таковую. </a:t>
            </a:r>
          </a:p>
          <a:p>
            <a:pPr marL="411163" indent="-342900" algn="ctr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2200">
                <a:latin typeface="Corbel" pitchFamily="34" charset="0"/>
              </a:rPr>
              <a:t>            Так, население города остается как таковым и после того, как один его житель умер или переехал в другую местность.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User\Desktop\ВСЯ СТАТИСТИКА\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4535487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1" descr="C:\Users\User\Desktop\ВСЯ СТАТИСТИКА\Zil_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5563"/>
            <a:ext cx="5400675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Содержимое 3"/>
          <p:cNvSpPr txBox="1">
            <a:spLocks/>
          </p:cNvSpPr>
          <p:nvPr/>
        </p:nvSpPr>
        <p:spPr bwMode="auto">
          <a:xfrm>
            <a:off x="5219700" y="115888"/>
            <a:ext cx="39243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 algn="r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2200">
                <a:latin typeface="Corbel" pitchFamily="34" charset="0"/>
              </a:rPr>
              <a:t>    Вместе с тем явление качественно отличное от других будет учитываться статистикой и в том случае, если и представлено одним элементом. Например, автостроение как отрасль экономики было объектом статистики и тогда, когда оно было в бывшем СССР представлено единственным заводом АМО (сейчас АО ЗИЛ): в отрасли могли появляться и появлялись в последствии другие заводы.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684213" y="4508500"/>
            <a:ext cx="7843837" cy="2078038"/>
          </a:xfrm>
          <a:prstGeom prst="rect">
            <a:avLst/>
          </a:prstGeom>
        </p:spPr>
        <p:txBody>
          <a:bodyPr lIns="82296" bIns="0">
            <a:normAutofit/>
          </a:bodyPr>
          <a:lstStyle/>
          <a:p>
            <a:pPr marL="54864" algn="ctr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ru-RU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   В настоящее время термин “статистика” имеет несколько  взаимосвязанных значений. Одно из наиболее точных характеризует статистику как самостоятельную науку, которая изучает количественную сторону массовых общественных явлений в неразрывной связи с их качественной стороной в конкретных условиях места и времени.</a:t>
            </a:r>
          </a:p>
        </p:txBody>
      </p:sp>
      <p:pic>
        <p:nvPicPr>
          <p:cNvPr id="25602" name="Picture 2" descr="C:\Users\User\Desktop\ВСЯ СТАТИСТИКА\0f68f0bdc28e2e3b2ea7a7122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1" descr="C:\Users\User\Desktop\ВСЯ СТАТИСТИКА\conference1607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31686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Содержимое 5"/>
          <p:cNvSpPr txBox="1">
            <a:spLocks/>
          </p:cNvSpPr>
          <p:nvPr/>
        </p:nvSpPr>
        <p:spPr bwMode="auto">
          <a:xfrm>
            <a:off x="3348038" y="0"/>
            <a:ext cx="5795962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 algn="ctr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2200">
                <a:latin typeface="Corbel" pitchFamily="34" charset="0"/>
              </a:rPr>
              <a:t>       Созданы и функционируют статистические учреждения и общества, которые ведут большие статистические работы, проводятся национальные и международные конференции, симпозиумы, научные собрания по проблемам статистики, издаются научные журналы и статистическая литература.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endParaRPr lang="ru-RU" sz="3000">
              <a:latin typeface="Corbe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3860800"/>
            <a:ext cx="33131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orbel" pitchFamily="34" charset="0"/>
              </a:rPr>
              <a:t>Ежегодные статистические сборники РФ и публикации других стран дают материалы о состоянии и развитии экономики по очень широкой программе.</a:t>
            </a:r>
          </a:p>
        </p:txBody>
      </p:sp>
      <p:pic>
        <p:nvPicPr>
          <p:cNvPr id="5" name="Picture 10" descr="C:\Users\User\Desktop\ВСЯ СТАТИСТИКА\ежегодники\bc207bba43dcd1a91db42fbb0b61b5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213100"/>
            <a:ext cx="2232025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:\Users\User\Desktop\ВСЯ СТАТИСТИКА\ежегодники\2414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213100"/>
            <a:ext cx="217487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388" y="188913"/>
            <a:ext cx="8964612" cy="12239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Развитие любого государства невозможно без систематического изучения массовых явлений и процессов. </a:t>
            </a:r>
            <a:r>
              <a:rPr lang="ru-RU" sz="4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40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1116013" y="4868863"/>
            <a:ext cx="69119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orbel" pitchFamily="34" charset="0"/>
              </a:rPr>
              <a:t>Это значит, что статистические исследования должны поводиться регулярно по обширному кругу показателей. Для чего необходим постоянно действующий аппарат, организованный в масштабе общества в целом.</a:t>
            </a:r>
          </a:p>
        </p:txBody>
      </p:sp>
      <p:pic>
        <p:nvPicPr>
          <p:cNvPr id="28675" name="Picture 1" descr="C:\Users\User\Desktop\ВСЯ СТАТИСТИКА\b_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981075"/>
            <a:ext cx="54737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satMod val="200000"/>
                  </a:schemeClr>
                </a:solidFill>
              </a:rPr>
              <a:t>В различных странах существуют два, сложившихся исторически, основных типа организации статистики:</a:t>
            </a:r>
            <a:endParaRPr lang="ru-RU" sz="24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3962400" cy="579437"/>
          </a:xfrm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Необособленная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5794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66"/>
                </a:solidFill>
              </a:rPr>
              <a:t>Обособленная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27088" y="2420938"/>
            <a:ext cx="3384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 предполагает проведение статистической работы в подразделениях  различных органов управления.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148263" y="2349500"/>
            <a:ext cx="38877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предполагает создание в числе государственных органов специальных  статистических учреждений, осуществляющих сбор и обработку информации в масштабе всей страны. Это более высокий тип организации статистики.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23850" y="5013325"/>
            <a:ext cx="83518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200"/>
              <a:t>На практике наблюдается сочетание этих форм статистики: наличие государственных органов статистики и функционирование ведомственной статистики.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  <p:bldP spid="3277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6842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66"/>
                </a:solidFill>
              </a:rPr>
              <a:t>Обособленная</a:t>
            </a:r>
            <a:r>
              <a:rPr lang="ru-RU" sz="2400" dirty="0" smtClean="0">
                <a:solidFill>
                  <a:schemeClr val="tx2">
                    <a:satMod val="200000"/>
                  </a:schemeClr>
                </a:solidFill>
              </a:rPr>
              <a:t> организация в свою очередь </a:t>
            </a:r>
            <a:br>
              <a:rPr lang="ru-RU" sz="24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satMod val="200000"/>
                  </a:schemeClr>
                </a:solidFill>
              </a:rPr>
              <a:t>может быть:</a:t>
            </a:r>
            <a:endParaRPr lang="ru-RU" sz="24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5425" cy="579437"/>
          </a:xfrm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Децентрализованной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1773238"/>
            <a:ext cx="4021137" cy="577850"/>
          </a:xfrm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Централизованной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03350" y="5445125"/>
            <a:ext cx="1655763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Статистичес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кий орган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2492375"/>
            <a:ext cx="1728787" cy="244951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Министерство образования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71775" y="2492375"/>
            <a:ext cx="1728788" cy="244951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Министерство здравоохранения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771775" y="4149725"/>
            <a:ext cx="936625" cy="792163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Подраз статистики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27088" y="4149725"/>
            <a:ext cx="936625" cy="792163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Подраз статистики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08625" y="2420938"/>
            <a:ext cx="2016125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Центральный статистический орган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003800" y="4365625"/>
            <a:ext cx="1368425" cy="10795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Тер-ный статистический  орган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588125" y="4365625"/>
            <a:ext cx="1368425" cy="10795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Тер-ный статистический  орган</a:t>
            </a: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rot="5400000" flipH="1" flipV="1">
            <a:off x="5615781" y="3825082"/>
            <a:ext cx="649287" cy="431800"/>
          </a:xfrm>
          <a:prstGeom prst="bentConnector3">
            <a:avLst>
              <a:gd name="adj1" fmla="val 50000"/>
            </a:avLst>
          </a:prstGeom>
          <a:ln w="24765"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15" idx="0"/>
          </p:cNvCxnSpPr>
          <p:nvPr/>
        </p:nvCxnSpPr>
        <p:spPr>
          <a:xfrm rot="16200000" flipV="1">
            <a:off x="6713538" y="3806825"/>
            <a:ext cx="649287" cy="468313"/>
          </a:xfrm>
          <a:prstGeom prst="bentConnector3">
            <a:avLst>
              <a:gd name="adj1" fmla="val 50000"/>
            </a:avLst>
          </a:prstGeom>
          <a:ln w="24765" cap="sq"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stCxn id="12" idx="2"/>
          </p:cNvCxnSpPr>
          <p:nvPr/>
        </p:nvCxnSpPr>
        <p:spPr>
          <a:xfrm rot="16200000" flipH="1">
            <a:off x="1169988" y="5067300"/>
            <a:ext cx="503237" cy="252413"/>
          </a:xfrm>
          <a:prstGeom prst="bentConnector3">
            <a:avLst>
              <a:gd name="adj1" fmla="val 50000"/>
            </a:avLst>
          </a:prstGeom>
          <a:ln w="24765">
            <a:solidFill>
              <a:schemeClr val="accent2">
                <a:lumMod val="40000"/>
                <a:lumOff val="6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11" idx="2"/>
          </p:cNvCxnSpPr>
          <p:nvPr/>
        </p:nvCxnSpPr>
        <p:spPr>
          <a:xfrm rot="5400000">
            <a:off x="2826544" y="5031582"/>
            <a:ext cx="503237" cy="323850"/>
          </a:xfrm>
          <a:prstGeom prst="bentConnector3">
            <a:avLst>
              <a:gd name="adj1" fmla="val 50000"/>
            </a:avLst>
          </a:prstGeom>
          <a:ln w="24765" cmpd="sng">
            <a:solidFill>
              <a:schemeClr val="accent2">
                <a:lumMod val="40000"/>
                <a:lumOff val="60000"/>
              </a:scheme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spc="-1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Децентрализованная система</a:t>
            </a:r>
            <a:r>
              <a:rPr lang="ru-RU" sz="4000" spc="-10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spc="-100">
                <a:solidFill>
                  <a:schemeClr val="accent2"/>
                </a:solidFill>
                <a:latin typeface="+mj-lt"/>
                <a:ea typeface="+mj-ea"/>
                <a:cs typeface="+mj-cs"/>
              </a:rPr>
            </a:br>
            <a:endParaRPr lang="ru-RU" sz="40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746" name="Содержимое 2"/>
          <p:cNvSpPr txBox="1">
            <a:spLocks/>
          </p:cNvSpPr>
          <p:nvPr/>
        </p:nvSpPr>
        <p:spPr bwMode="auto">
          <a:xfrm>
            <a:off x="900113" y="1628775"/>
            <a:ext cx="7848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2200">
                <a:latin typeface="Corbel" pitchFamily="34" charset="0"/>
                <a:ea typeface="Calibri" pitchFamily="34" charset="0"/>
                <a:cs typeface="Times New Roman" pitchFamily="18" charset="0"/>
              </a:rPr>
              <a:t>      состоит в том, что сбор и обработка информации осуществляется в подразделениях государственных органов управления в рамках их компетенции и далее от них данные поступают в специальный статистический орган для сводки и анализа в масштабах государства в целом. Благодаря методическим рекомендациям разрабатываемыми этим органом соблюдается сводимость и сопоставимость показателей, поступающих в статистический орган.</a:t>
            </a:r>
            <a:endParaRPr lang="ru-RU" sz="2200">
              <a:latin typeface="Corbel" pitchFamily="34" charset="0"/>
              <a:ea typeface="Calibri" pitchFamily="34" charset="0"/>
              <a:cs typeface="Arial" charset="0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ru-RU" sz="3000">
              <a:latin typeface="Corbel" pitchFamily="34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spc="-1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Централизованная система</a:t>
            </a:r>
            <a:r>
              <a:rPr lang="ru-RU" sz="4000" spc="-1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spc="-1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40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914400" y="1484313"/>
            <a:ext cx="7834313" cy="50403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ru-RU" sz="2400" dirty="0">
                <a:latin typeface="+mn-lt"/>
              </a:rPr>
              <a:t>      предполагает, что основная часть работы (или вся работа) осуществляется в специальных статистических органах. Последние образуют целостную общегосударственную систему, включающую центральное статистическое учреждение и разветвленную сеть местных статистических органов, размещенных по всей территории страны и ведущих наблюдение за всеми основными сферами хозяйственной жизни и социальных явлений. Эти статистические учреждения обеспечивают обработанными данными органы государственного управления, хозяйственные, научные и общественные организации.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ru-RU" sz="2400" dirty="0">
                <a:latin typeface="+mn-lt"/>
              </a:rPr>
              <a:t>      В этом случае создаются наилучшие условия для обеспечения организационного единства статистических исследований, автоматизации статистической работы.</a:t>
            </a:r>
          </a:p>
          <a:p>
            <a:pPr marL="411480" indent="-342900" algn="ctr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endParaRPr lang="ru-RU" sz="22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88201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orbel" pitchFamily="34" charset="0"/>
              </a:rPr>
              <a:t>В чистом виде централизованной системы нет. Однако в России как и во всем мире наблюдается общая тенденция к повышению уровня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1349375"/>
            <a:ext cx="4427538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orbel" pitchFamily="34" charset="0"/>
              </a:rPr>
              <a:t>Целью российской статистики является реализации единой государственной политики в сфере официального статистического учета, направленной на обеспечение информационных потребностей государства и общества в полной, достоверной, научно обоснованной и своевременной официальной статистической информации о социальных, экономических, демографических,  экологических и о других общественных процессах в РФ.</a:t>
            </a:r>
          </a:p>
        </p:txBody>
      </p:sp>
      <p:pic>
        <p:nvPicPr>
          <p:cNvPr id="1026" name="Picture 2" descr="C:\Users\User\Desktop\ВСЯ СТАТИСТИКА\photolenta_big_phot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133600"/>
            <a:ext cx="45720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4356100" y="765175"/>
            <a:ext cx="4572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orbel" pitchFamily="34" charset="0"/>
              </a:rPr>
              <a:t>централизации статистических исследований.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0" y="260350"/>
            <a:ext cx="8964613" cy="180022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11480" indent="-342900" algn="ctr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ru-RU" sz="3500" dirty="0">
                <a:latin typeface="+mn-lt"/>
              </a:rPr>
              <a:t>Статистика, как любая другая наука возникла из практических потребностей людей. Еще в древнем мире по необходимости сбора налогов, для несения военной службы и других общественных целей возникла потребность учета населения, его размещения, рода занятий.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ru-RU" sz="2000" dirty="0">
              <a:latin typeface="+mn-lt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ru-RU" sz="2000" dirty="0">
              <a:latin typeface="+mn-lt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ru-RU" sz="2000" dirty="0">
              <a:latin typeface="+mn-lt"/>
            </a:endParaRPr>
          </a:p>
        </p:txBody>
      </p:sp>
      <p:pic>
        <p:nvPicPr>
          <p:cNvPr id="4" name="Picture 10" descr="C:\Users\User\Desktop\ВСЯ СТАТИСТИКА\Древние времена\1281800346_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844675"/>
            <a:ext cx="4217988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Desktop\ВСЯ СТАТИСТИКА\Illustration__The_Prince_Receiving_Taxes_from_His_Subjects_Adults_Beards_Men_Facial_hair_Males_man_Subjects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44675"/>
            <a:ext cx="33242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11638" y="5300663"/>
            <a:ext cx="48244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rbel" pitchFamily="34" charset="0"/>
              </a:rPr>
              <a:t>В средние века с развитием феодализма учет распространился на имущество, земельные угодья.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850" y="692150"/>
            <a:ext cx="43926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200">
                <a:latin typeface="Corbel" pitchFamily="34" charset="0"/>
                <a:ea typeface="Calibri" pitchFamily="34" charset="0"/>
                <a:cs typeface="Times New Roman" pitchFamily="18" charset="0"/>
              </a:rPr>
              <a:t>Статистическая работа всегда является массовой, охватывающей большое число объектов по всей территории страны. </a:t>
            </a:r>
            <a:endParaRPr lang="ru-RU" sz="2200">
              <a:latin typeface="Corbel" pitchFamily="34" charset="0"/>
              <a:ea typeface="Calibri" pitchFamily="34" charset="0"/>
              <a:cs typeface="Arial" charset="0"/>
            </a:endParaRPr>
          </a:p>
        </p:txBody>
      </p:sp>
      <p:pic>
        <p:nvPicPr>
          <p:cNvPr id="34818" name="Picture 1" descr="C:\Users\User\Desktop\ВСЯ СТАТИСТИКА\bf9fbbd88f59ad6c67367606e67807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0463" y="188913"/>
            <a:ext cx="39941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3789363"/>
            <a:ext cx="76327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/>
            <a:r>
              <a:rPr lang="ru-RU" sz="2200">
                <a:latin typeface="Corbel" pitchFamily="34" charset="0"/>
                <a:ea typeface="Calibri" pitchFamily="34" charset="0"/>
                <a:cs typeface="Times New Roman" pitchFamily="18" charset="0"/>
              </a:rPr>
              <a:t>Чтобы такая работа проводилась в строгом соответствии с требованиями статистической науки, нужны единая методология, единый организационный план, централизованное руководство.</a:t>
            </a:r>
            <a:endParaRPr lang="ru-RU" sz="2200">
              <a:latin typeface="Corbel" pitchFamily="34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611188" y="188913"/>
            <a:ext cx="8137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orbel" pitchFamily="34" charset="0"/>
              </a:rPr>
              <a:t>Руководящим организационным и методологическим центром статистики в РФ является Федеральная служба государственной статистики (Росстат).</a:t>
            </a:r>
          </a:p>
        </p:txBody>
      </p:sp>
      <p:pic>
        <p:nvPicPr>
          <p:cNvPr id="35842" name="Picture 2" descr="C:\Users\User\Desktop\ВСЯ СТАТИСТИКА\1286033267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65400"/>
            <a:ext cx="637063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0" y="1268413"/>
            <a:ext cx="89646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orbel" pitchFamily="34" charset="0"/>
              </a:rPr>
              <a:t>Это главный учетно-статистический центр страны по управлению статистикой, учетом и отчетностью, по формированию официальной статистической информации об общественных процессах в РФ.</a:t>
            </a:r>
            <a:r>
              <a:rPr lang="ru-RU" sz="2400">
                <a:latin typeface="Corbel" pitchFamily="34" charset="0"/>
              </a:rPr>
              <a:t> </a:t>
            </a:r>
            <a:endParaRPr lang="ru-RU" sz="2200">
              <a:latin typeface="Corbe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659563" y="3789363"/>
            <a:ext cx="2376487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orbel" pitchFamily="34" charset="0"/>
              </a:rPr>
              <a:t>Он осуществляет свою деятельность непосредственно через свои территориальные органы.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6407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orbel" pitchFamily="34" charset="0"/>
              </a:rPr>
              <a:t>В Карелии развитие статистики началось 24 апреля (6 мая по новому стилю) 1835 года, когда  был образован  Олонецкий губернский статкомитет – первое статистическое учреждение на территории Олонецкой губернии.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409825" y="1844675"/>
            <a:ext cx="3990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>
                <a:latin typeface="Corbel" pitchFamily="34" charset="0"/>
              </a:rPr>
              <a:t>С тех пор многое изменилось…</a:t>
            </a:r>
          </a:p>
        </p:txBody>
      </p:sp>
      <p:pic>
        <p:nvPicPr>
          <p:cNvPr id="1026" name="Picture 2" descr="C:\Users\User\Desktop\ВСЯ СТАТИСТИКА\bui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420938"/>
            <a:ext cx="40322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95288" y="392113"/>
            <a:ext cx="864076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Изменился состав работ и методы их выполнения. Существенным для их разграничения становится признак возможности автоматизации . Появились новые виды работ. Развитие НТП, компьютеризация внесли определенное своеобразие в организацию статистики, так как меняется традиционная структура статистической работы</a:t>
            </a:r>
            <a:endParaRPr lang="ru-RU" sz="2200">
              <a:latin typeface="Arial" charset="0"/>
              <a:ea typeface="Calibri" pitchFamily="34" charset="0"/>
              <a:cs typeface="Arial" charset="0"/>
            </a:endParaRPr>
          </a:p>
        </p:txBody>
      </p:sp>
      <p:pic>
        <p:nvPicPr>
          <p:cNvPr id="37890" name="Picture 2" descr="C:\Users\User\Desktop\ВСЯ СТАТИСТИКА\post-17350-1189709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781300"/>
            <a:ext cx="36226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3"/>
          <p:cNvSpPr>
            <a:spLocks noChangeArrowheads="1"/>
          </p:cNvSpPr>
          <p:nvPr/>
        </p:nvSpPr>
        <p:spPr bwMode="auto">
          <a:xfrm>
            <a:off x="4859338" y="2060575"/>
            <a:ext cx="43926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(разработка методов и систем статистических показателей, организации методик проведения исследований).</a:t>
            </a:r>
            <a:endParaRPr lang="ru-RU" sz="2200">
              <a:latin typeface="Corbel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825" y="981075"/>
            <a:ext cx="41052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400">
                <a:latin typeface="Corbel" pitchFamily="34" charset="0"/>
              </a:rPr>
              <a:t>                       вслед за сбором данных (или одновременно) выделяется этап подготовки данных к машинной обработке (кодировка данных, нанесение их на специально подготовленные машинно-читаемые документы). </a:t>
            </a:r>
          </a:p>
          <a:p>
            <a:pPr indent="449263" algn="ctr"/>
            <a:r>
              <a:rPr lang="ru-RU" sz="2400">
                <a:latin typeface="Corbel" pitchFamily="34" charset="0"/>
              </a:rPr>
              <a:t>При этом в органы государственной статистики значительная часть отчетов уже  представляется в электронном виде.</a:t>
            </a:r>
            <a:endParaRPr lang="ru-RU" sz="2200">
              <a:latin typeface="Corbel" pitchFamily="34" charset="0"/>
              <a:cs typeface="Arial" charset="0"/>
            </a:endParaRPr>
          </a:p>
        </p:txBody>
      </p:sp>
      <p:pic>
        <p:nvPicPr>
          <p:cNvPr id="38914" name="Picture 2" descr="C:\Users\User\Desktop\ВСЯ СТАТИСТИКА\Нов технологии\stat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3375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550" y="981075"/>
            <a:ext cx="1795463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j-lt"/>
              </a:rPr>
              <a:t>Во-первых,</a:t>
            </a:r>
            <a:r>
              <a:rPr lang="ru-RU" sz="22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User\Desktop\ВСЯ СТАТИСТИКА\Нов технологии\080417142452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1326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4"/>
          <p:cNvSpPr>
            <a:spLocks noChangeArrowheads="1"/>
          </p:cNvSpPr>
          <p:nvPr/>
        </p:nvSpPr>
        <p:spPr bwMode="auto">
          <a:xfrm>
            <a:off x="4572000" y="404813"/>
            <a:ext cx="45720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orbel" pitchFamily="34" charset="0"/>
              </a:rPr>
              <a:t>Во-вторых, возрастает значение и происходит относительное обособление комплекса работ по проверке достоверности данных. Контроль должен осуществляться на всех этапах прохождения статистической информации. В первую очередь это относится к проверке достоверности данных наблюдения, подготовке к машинной обработке и формированию массивов данных. Благодаря логическому и арифметическому  контролю ПО этот этап также может быть в значительной степени автоматизирован.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827088" y="188913"/>
            <a:ext cx="76327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В-третьих, обособляется и становится центральным звеном в системе сбора и обработки данных функция хранения и поиска данных. Создаются базы данных, системы управления базами данных. Появляется возможность быстрого поиска, многократного использования в расчетах  показателей, получаемых в разных отрезках времени и из разных источников.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0962" name="Picture 2" descr="C:\Users\User\Desktop\ВСЯ СТАТИСТИКА\Нов технологии\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08275"/>
            <a:ext cx="873125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716463" y="3141663"/>
            <a:ext cx="42830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200">
                <a:latin typeface="Corbel" pitchFamily="34" charset="0"/>
                <a:ea typeface="Calibri" pitchFamily="34" charset="0"/>
                <a:cs typeface="Times New Roman" pitchFamily="18" charset="0"/>
              </a:rPr>
              <a:t>В то же время, в качестве отдельного особого этапа статистического исследования выделяется анализ результатов обработки, который во всех случаях полностью остается прерогативой человека, исследователя, статистика.</a:t>
            </a:r>
            <a:endParaRPr lang="ru-RU" sz="2200">
              <a:latin typeface="Corbel" pitchFamily="34" charset="0"/>
              <a:ea typeface="Calibri" pitchFamily="34" charset="0"/>
              <a:cs typeface="Arial" charset="0"/>
            </a:endParaRPr>
          </a:p>
        </p:txBody>
      </p:sp>
      <p:pic>
        <p:nvPicPr>
          <p:cNvPr id="41986" name="Picture 2" descr="C:\Users\User\Desktop\ВСЯ СТАТИСТИКА\38573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213100"/>
            <a:ext cx="41148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1187450" y="333375"/>
            <a:ext cx="63722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200">
                <a:latin typeface="Corbel" pitchFamily="34" charset="0"/>
                <a:ea typeface="Calibri" pitchFamily="34" charset="0"/>
                <a:cs typeface="Times New Roman" pitchFamily="18" charset="0"/>
              </a:rPr>
              <a:t>В-четвертых, все поддающиеся автоматизации работы (например, сводка и группировка) могут рассматриваться как внутренние машинные подразделения единого этапа обработки данных, в рамках которого они стыкуются с аналитическими работами (расчетами). </a:t>
            </a:r>
            <a:endParaRPr lang="ru-RU" sz="2200">
              <a:latin typeface="Corbel" pitchFamily="34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1"/>
          <p:cNvSpPr>
            <a:spLocks noChangeArrowheads="1"/>
          </p:cNvSpPr>
          <p:nvPr/>
        </p:nvSpPr>
        <p:spPr bwMode="auto">
          <a:xfrm>
            <a:off x="4500563" y="404813"/>
            <a:ext cx="395922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orbel" pitchFamily="34" charset="0"/>
              </a:rPr>
              <a:t>В определенном смысле, говоря о статистике, приходится иметь в виду бесконечные ряды цифр, связанных в таблицы, изображенных на графиках, картограммах.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76375" y="3789363"/>
            <a:ext cx="633571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orbel" pitchFamily="34" charset="0"/>
              </a:rPr>
              <a:t>Однако государственная  статистика создает тот фундамент точных и бесспорных фактов, который необходим для теоретических и практических целей. Государственная статистика является опорой правительства страны, а ее данные основанием для планирования и принятия решений.</a:t>
            </a:r>
          </a:p>
        </p:txBody>
      </p:sp>
      <p:pic>
        <p:nvPicPr>
          <p:cNvPr id="43011" name="Picture 2" descr="C:\Users\User\Desktop\ВСЯ СТАТИСТИКА\graph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3455988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827088" y="1341438"/>
            <a:ext cx="399573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orbel" pitchFamily="34" charset="0"/>
              </a:rPr>
              <a:t>Данные статистики вскрывают новые факты, еще не изученные и не объясненные. Эти факты могут служить толчком для новых обобщений, для углубления и обогащения теории изучаемого явления.</a:t>
            </a:r>
          </a:p>
        </p:txBody>
      </p:sp>
      <p:pic>
        <p:nvPicPr>
          <p:cNvPr id="44034" name="Picture 1" descr="C:\Users\User\Desktop\ВСЯ СТАТИСТИКА\1283853605_vselena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0"/>
            <a:ext cx="349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 descr="C:\Users\User\Desktop\ВСЯ СТАТИСТИКА\Древние времена\655ed75ecf8882c6a857cd33f8ffa8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44719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9" descr="C:\Users\User\Desktop\ВСЯ СТАТИСТИКА\Древние времена\847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88913"/>
            <a:ext cx="28067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C:\Users\User\Desktop\ВСЯ СТАТИСТИКА\Древние времена\7117de3b09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1713" y="2708275"/>
            <a:ext cx="3062287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3716338"/>
            <a:ext cx="57610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>
                <a:latin typeface="Corbel" pitchFamily="34" charset="0"/>
              </a:rPr>
              <a:t> В крупных хозяйствах организуется даже </a:t>
            </a:r>
          </a:p>
          <a:p>
            <a:pPr algn="ctr"/>
            <a:r>
              <a:rPr lang="ru-RU" sz="2300">
                <a:latin typeface="Corbel" pitchFamily="34" charset="0"/>
              </a:rPr>
              <a:t>внутрихозяйственный учет. Все эти и другие формы учета и анализа носили только практический характер. Однако они нередко проводились эпизодически, на примитивном уровне.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0" y="1412875"/>
            <a:ext cx="7339013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algn="ctr">
              <a:defRPr/>
            </a:pPr>
            <a:r>
              <a:rPr lang="ru-RU" sz="2500" dirty="0">
                <a:latin typeface="+mj-lt"/>
                <a:ea typeface="Calibri" pitchFamily="34" charset="0"/>
                <a:cs typeface="Times New Roman" pitchFamily="18" charset="0"/>
              </a:rPr>
              <a:t>Статистика будет развиваться и дальше.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19375" y="2636838"/>
            <a:ext cx="3505200" cy="427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algn="ctr"/>
            <a:r>
              <a:rPr lang="ru-RU" sz="2200">
                <a:cs typeface="Arial" charset="0"/>
              </a:rPr>
              <a:t>Спасибо за внимание.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 txBox="1">
            <a:spLocks/>
          </p:cNvSpPr>
          <p:nvPr/>
        </p:nvSpPr>
        <p:spPr bwMode="auto">
          <a:xfrm>
            <a:off x="-180975" y="188913"/>
            <a:ext cx="4465638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2200">
                <a:latin typeface="Corbel" pitchFamily="34" charset="0"/>
              </a:rPr>
              <a:t>      Развитие внутренней и международной торговли расширили разнообразие информации, включая информацию об иностранных государствах. Начиная с XVI века в Европе составляются и издаются сборники о разных странах: о политическом устройстве, населении, промышленности, сельском хозяйстве, торговле, путях сообщения. Накапливается опыт в сборе и обработке первичных материалов. Появляется потребность в их анализе для выявления закономерностей общественного развития</a:t>
            </a:r>
            <a:r>
              <a:rPr lang="ru-RU" sz="2600">
                <a:latin typeface="Corbel" pitchFamily="34" charset="0"/>
              </a:rPr>
              <a:t>.</a:t>
            </a:r>
          </a:p>
        </p:txBody>
      </p:sp>
      <p:pic>
        <p:nvPicPr>
          <p:cNvPr id="3" name="Picture 5" descr="C:\Users\User\Desktop\ВСЯ СТАТИСТИКА\Древние времена\19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60350"/>
            <a:ext cx="2849563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Desktop\ВСЯ СТАТИСТИКА\Древние времена\1509677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16338"/>
            <a:ext cx="44989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одзаголовок 4"/>
          <p:cNvSpPr txBox="1">
            <a:spLocks/>
          </p:cNvSpPr>
          <p:nvPr/>
        </p:nvSpPr>
        <p:spPr bwMode="auto">
          <a:xfrm>
            <a:off x="539750" y="1412875"/>
            <a:ext cx="374491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1163" indent="-34290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ru-RU" sz="2200">
                <a:latin typeface="Corbel" pitchFamily="34" charset="0"/>
              </a:rPr>
              <a:t>      Несмотря на то, что первые статистические исследования проводились еще 3000 лет назад</a:t>
            </a:r>
          </a:p>
        </p:txBody>
      </p:sp>
      <p:pic>
        <p:nvPicPr>
          <p:cNvPr id="18434" name="Picture 2" descr="C:\Users\User\Desktop\ВСЯ СТАТИСТИКА\osipenko2-1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0"/>
            <a:ext cx="42116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27088" y="4508500"/>
            <a:ext cx="7772400" cy="19764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зарождение статистики как науки принято относить ко второй половине XVII века.</a:t>
            </a:r>
            <a:br>
              <a:rPr lang="ru-RU" sz="3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30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188" y="0"/>
            <a:ext cx="8208962" cy="7651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История статистической науки</a:t>
            </a:r>
            <a:br>
              <a:rPr lang="ru-RU" sz="4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40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58" name="Подзаголовок 2"/>
          <p:cNvSpPr txBox="1">
            <a:spLocks/>
          </p:cNvSpPr>
          <p:nvPr/>
        </p:nvSpPr>
        <p:spPr bwMode="auto">
          <a:xfrm>
            <a:off x="539750" y="620713"/>
            <a:ext cx="77724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ru-RU" sz="2000">
                <a:latin typeface="Corbel" pitchFamily="34" charset="0"/>
              </a:rPr>
              <a:t>В XVII столетии статистика развивалась как наука о “государствоведении”, которая получила особое распространение в Германии. При этом учитывались любые заслуживающие внимания сведения об отдельных государствах и их экономической мощи.</a:t>
            </a:r>
          </a:p>
        </p:txBody>
      </p:sp>
      <p:pic>
        <p:nvPicPr>
          <p:cNvPr id="4" name="Picture 2" descr="C:\Users\User\Desktop\ВСЯ СТАТИСТИКА\Древние времена\phot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9972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00113" y="2133600"/>
            <a:ext cx="7056437" cy="1060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Первое употребление термина “статистика”(1749) приписывается немецкому профессору политических наук Готфриду Ахенваллю.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71550" y="5589588"/>
            <a:ext cx="6985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orbel" pitchFamily="34" charset="0"/>
              </a:rPr>
              <a:t>Форма изложения сведений все еще была преимущественно словесно-текстовой (достоверных числовых данных тогда еще было очень мало).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 txBox="1">
            <a:spLocks/>
          </p:cNvSpPr>
          <p:nvPr/>
        </p:nvSpPr>
        <p:spPr bwMode="auto">
          <a:xfrm>
            <a:off x="684213" y="260350"/>
            <a:ext cx="77724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 algn="ctr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2200">
                <a:latin typeface="Corbel" pitchFamily="34" charset="0"/>
              </a:rPr>
              <a:t>     Особо плодотворное развитие статистической науки приходится на XIX столетие. Заметный вклад в статистическую науку сделали видные русские статистики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ru-RU" sz="3000">
              <a:latin typeface="Corbel" pitchFamily="34" charset="0"/>
            </a:endParaRPr>
          </a:p>
        </p:txBody>
      </p:sp>
      <p:pic>
        <p:nvPicPr>
          <p:cNvPr id="3" name="Picture 3" descr="C:\Users\User\Desktop\ВСЯ СТАТИСТИКА\Древние времена\Журав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89138"/>
            <a:ext cx="23749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User\Desktop\ВСЯ СТАТИСТИКА\Древние времена\Янс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989138"/>
            <a:ext cx="20161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User\Desktop\ВСЯ СТАТИСТИКА\Древние времена\чупров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989138"/>
            <a:ext cx="23764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42988" y="4868863"/>
            <a:ext cx="1836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rbel" pitchFamily="34" charset="0"/>
              </a:rPr>
              <a:t>Д.П. Журавский </a:t>
            </a:r>
          </a:p>
          <a:p>
            <a:r>
              <a:rPr lang="ru-RU">
                <a:latin typeface="Corbel" pitchFamily="34" charset="0"/>
              </a:rPr>
              <a:t>    (1810-1856)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95738" y="4868863"/>
            <a:ext cx="1347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rbel" pitchFamily="34" charset="0"/>
              </a:rPr>
              <a:t>Ю.Э. Янсон </a:t>
            </a:r>
          </a:p>
          <a:p>
            <a:r>
              <a:rPr lang="ru-RU">
                <a:latin typeface="Corbel" pitchFamily="34" charset="0"/>
              </a:rPr>
              <a:t> (1835-1893)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659563" y="4868863"/>
            <a:ext cx="1400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rbel" pitchFamily="34" charset="0"/>
              </a:rPr>
              <a:t>А.А. Чупров </a:t>
            </a:r>
          </a:p>
          <a:p>
            <a:r>
              <a:rPr lang="ru-RU">
                <a:latin typeface="Corbel" pitchFamily="34" charset="0"/>
              </a:rPr>
              <a:t> (1842-1908)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187450" y="5732463"/>
            <a:ext cx="67691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orbel" pitchFamily="34" charset="0"/>
              </a:rPr>
              <a:t>ХХ столетие выделяется разработкой методов математической статистики.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3" y="836613"/>
            <a:ext cx="8156575" cy="55451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200000"/>
                  </a:schemeClr>
                </a:solidFill>
              </a:rPr>
              <a:t>Однако рассматривая разнообразные случаи накопления и обобщения сведений в прошлые столетия необходимо помнить, что смысловое содержание статистической работы тоже изменялось.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684213" y="476250"/>
            <a:ext cx="8064500" cy="21605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1480" indent="-342900" algn="ctr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ru-RU" sz="2200" dirty="0">
                <a:latin typeface="+mn-lt"/>
              </a:rPr>
              <a:t>      Так, например, в современной статистике рассматриваются только сведения, имеющие количественные выражения. </a:t>
            </a:r>
          </a:p>
          <a:p>
            <a:pPr marL="411480" indent="-342900" algn="ctr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ru-RU" sz="2200" dirty="0">
                <a:latin typeface="+mn-lt"/>
              </a:rPr>
              <a:t>К статистике не относят сведения о том, является ли данное государство монархией или республикой, какой язык в ней принят в качестве государственного.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ru-RU" sz="2200" dirty="0">
                <a:latin typeface="+mn-lt"/>
              </a:rPr>
              <a:t>	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ru-RU" sz="2200" dirty="0">
              <a:latin typeface="+mn-lt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ru-RU" sz="2200" dirty="0">
              <a:latin typeface="+mn-lt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ru-RU" sz="2200" dirty="0">
              <a:latin typeface="+mn-lt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ru-RU" sz="2200" dirty="0">
              <a:latin typeface="+mn-lt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ru-RU" sz="2200" dirty="0">
              <a:latin typeface="+mn-lt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ru-RU" sz="2200" dirty="0">
              <a:latin typeface="+mn-lt"/>
            </a:endParaRPr>
          </a:p>
        </p:txBody>
      </p:sp>
      <p:pic>
        <p:nvPicPr>
          <p:cNvPr id="22530" name="Picture 3" descr="C:\Users\User\Desktop\ВСЯ СТАТИСТИКА\e373ddcfb76dc8baa1d62a16782d6af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276475"/>
            <a:ext cx="432435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71550" y="5300663"/>
            <a:ext cx="77771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rbel" pitchFamily="34" charset="0"/>
              </a:rPr>
              <a:t> </a:t>
            </a:r>
            <a:r>
              <a:rPr lang="ru-RU" sz="2200">
                <a:latin typeface="Corbel" pitchFamily="34" charset="0"/>
              </a:rPr>
              <a:t>Но к статистике относятся количественные данные о численности жителей, пользующихся тем или иным языком в качестве разговорного.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</TotalTime>
  <Words>1270</Words>
  <Application>Microsoft Office PowerPoint</Application>
  <PresentationFormat>Экран (4:3)</PresentationFormat>
  <Paragraphs>89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30</vt:i4>
      </vt:variant>
    </vt:vector>
  </HeadingPairs>
  <TitlesOfParts>
    <vt:vector size="45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Times New Roman</vt:lpstr>
      <vt:lpstr>Метро</vt:lpstr>
      <vt:lpstr>Метро</vt:lpstr>
      <vt:lpstr>Метро</vt:lpstr>
      <vt:lpstr>Метро</vt:lpstr>
      <vt:lpstr>Метро</vt:lpstr>
      <vt:lpstr>Метро</vt:lpstr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Однако рассматривая разнообразные случаи накопления и обобщения сведений в прошлые столетия необходимо помнить, что смысловое содержание статистической работы тоже изменялось.</vt:lpstr>
      <vt:lpstr>Слайд 9</vt:lpstr>
      <vt:lpstr>Слайд 10</vt:lpstr>
      <vt:lpstr>Слайд 11</vt:lpstr>
      <vt:lpstr>Слайд 12</vt:lpstr>
      <vt:lpstr>Слайд 13</vt:lpstr>
      <vt:lpstr>Слайд 14</vt:lpstr>
      <vt:lpstr>В различных странах существуют два, сложившихся исторически, основных типа организации статистики:</vt:lpstr>
      <vt:lpstr>Обособленная организация в свою очередь  может быть: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Олеся</dc:title>
  <dc:creator>User</dc:creator>
  <cp:lastModifiedBy>Izrec</cp:lastModifiedBy>
  <cp:revision>130</cp:revision>
  <dcterms:created xsi:type="dcterms:W3CDTF">2011-06-02T19:04:21Z</dcterms:created>
  <dcterms:modified xsi:type="dcterms:W3CDTF">2011-06-20T12:27:59Z</dcterms:modified>
</cp:coreProperties>
</file>